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69" r:id="rId3"/>
    <p:sldId id="266" r:id="rId4"/>
    <p:sldId id="261" r:id="rId5"/>
    <p:sldId id="262" r:id="rId6"/>
    <p:sldId id="267" r:id="rId7"/>
    <p:sldId id="263" r:id="rId8"/>
    <p:sldId id="264" r:id="rId9"/>
    <p:sldId id="268" r:id="rId10"/>
    <p:sldId id="265" r:id="rId11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7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2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DAC936-D71C-458B-A740-DB8E67C81372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30E3CA-CA90-4AA4-B53D-299C62E664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523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30E3CA-CA90-4AA4-B53D-299C62E6642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30E3CA-CA90-4AA4-B53D-299C62E66423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30E3CA-CA90-4AA4-B53D-299C62E66423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30E3CA-CA90-4AA4-B53D-299C62E66423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E6BF0-1791-4F61-A5BA-AC06FD2ECF17}" type="datetime1">
              <a:rPr lang="ru-RU" smtClean="0"/>
              <a:pPr/>
              <a:t>10.12.2015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666D9-5668-4738-B924-EE7E0F9B6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003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8D54-E54D-4EE4-BFC5-5645479F69FB}" type="datetime1">
              <a:rPr lang="ru-RU" smtClean="0"/>
              <a:pPr/>
              <a:t>10.12.2015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666D9-5668-4738-B924-EE7E0F9B6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390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985B0-F623-498E-972B-F0E98EDE95B0}" type="datetime1">
              <a:rPr lang="ru-RU" smtClean="0"/>
              <a:pPr/>
              <a:t>10.12.2015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666D9-5668-4738-B924-EE7E0F9B6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360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FE664-1D12-44EB-BFAA-345E4BDF8439}" type="datetime1">
              <a:rPr lang="ru-RU" smtClean="0"/>
              <a:pPr/>
              <a:t>10.12.2015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666D9-5668-4738-B924-EE7E0F9B6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421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8C478-7F4A-4238-9250-5401CAABF4CD}" type="datetime1">
              <a:rPr lang="ru-RU" smtClean="0"/>
              <a:pPr/>
              <a:t>10.12.2015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666D9-5668-4738-B924-EE7E0F9B6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840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FC956-2F12-466E-BBBE-F4F02BBB024F}" type="datetime1">
              <a:rPr lang="ru-RU" smtClean="0"/>
              <a:pPr/>
              <a:t>10.12.2015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666D9-5668-4738-B924-EE7E0F9B6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34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C733-951E-4F2C-92F8-64D43E853260}" type="datetime1">
              <a:rPr lang="ru-RU" smtClean="0"/>
              <a:pPr/>
              <a:t>10.12.2015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666D9-5668-4738-B924-EE7E0F9B6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960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CD6A-B659-4B7C-BD31-DC4523469157}" type="datetime1">
              <a:rPr lang="ru-RU" smtClean="0"/>
              <a:pPr/>
              <a:t>10.12.2015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666D9-5668-4738-B924-EE7E0F9B6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421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75A3-C469-4709-B104-884290AE34DA}" type="datetime1">
              <a:rPr lang="ru-RU" smtClean="0"/>
              <a:pPr/>
              <a:t>10.12.2015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666D9-5668-4738-B924-EE7E0F9B6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6426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D2BF8-6465-4122-8694-B0C1F5D52EC7}" type="datetime1">
              <a:rPr lang="ru-RU" smtClean="0"/>
              <a:pPr/>
              <a:t>10.12.2015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666D9-5668-4738-B924-EE7E0F9B6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15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49DA-8A73-45E0-93A0-76A0D003BB84}" type="datetime1">
              <a:rPr lang="ru-RU" smtClean="0"/>
              <a:pPr/>
              <a:t>10.12.2015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666D9-5668-4738-B924-EE7E0F9B6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8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7EDAE-4EC9-4E8D-A026-719F5B4CFEFD}" type="datetime1">
              <a:rPr lang="ru-RU" smtClean="0"/>
              <a:pPr/>
              <a:t>10.12.2015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666D9-5668-4738-B924-EE7E0F9B63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838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3672409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Предоставление отчетности по осуществлению муниципального контроля органами местного самоуправления Республики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Татарстан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4941168"/>
            <a:ext cx="7776864" cy="1752600"/>
          </a:xfrm>
        </p:spPr>
        <p:txBody>
          <a:bodyPr>
            <a:normAutofit/>
          </a:bodyPr>
          <a:lstStyle/>
          <a:p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Заместитель министра экономики 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Республики </a:t>
            </a: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Татарстан </a:t>
            </a:r>
            <a:endParaRPr lang="ru-RU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Айрат </a:t>
            </a: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Дулфатович </a:t>
            </a:r>
            <a:r>
              <a:rPr lang="ru-RU" sz="2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Шамсиев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37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/>
          <p:cNvSpPr txBox="1">
            <a:spLocks/>
          </p:cNvSpPr>
          <p:nvPr/>
        </p:nvSpPr>
        <p:spPr>
          <a:xfrm>
            <a:off x="395536" y="332656"/>
            <a:ext cx="8424936" cy="553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По возникающим вопросам </a:t>
            </a:r>
          </a:p>
          <a:p>
            <a:pPr algn="ctr"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по представлению отчетности </a:t>
            </a:r>
          </a:p>
          <a:p>
            <a:pPr algn="ctr"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по осуществлению муниципального контроля органами местного самоуправления </a:t>
            </a:r>
          </a:p>
          <a:p>
            <a:pPr algn="ctr"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Республики Татарстан можно обращаться в Министерство экономики Республики Татарстан</a:t>
            </a:r>
          </a:p>
          <a:p>
            <a:pPr algn="ctr">
              <a:buNone/>
            </a:pP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2000" b="1" i="1" dirty="0">
                <a:latin typeface="Arial" pitchFamily="34" charset="0"/>
                <a:cs typeface="Arial" pitchFamily="34" charset="0"/>
              </a:rPr>
              <a:t>Отдел совершенствования государственного управления</a:t>
            </a:r>
          </a:p>
          <a:p>
            <a:pPr algn="ctr">
              <a:buNone/>
            </a:pP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по телефону: 8 (843) 5249127;</a:t>
            </a:r>
          </a:p>
          <a:p>
            <a:pPr algn="ctr">
              <a:buNone/>
            </a:pP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по 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e-mail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Elena.Mayatina@tatar.ru</a:t>
            </a:r>
            <a:endParaRPr lang="ru-RU" sz="2000" b="1" i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13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13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666D9-5668-4738-B924-EE7E0F9B6329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001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Arial" pitchFamily="34" charset="0"/>
                <a:ea typeface="+mn-ea"/>
                <a:cs typeface="Arial" pitchFamily="34" charset="0"/>
              </a:rPr>
              <a:t>Регулирующие вопрос </a:t>
            </a:r>
            <a:br>
              <a:rPr lang="ru-RU" sz="2400" b="1" dirty="0"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400" b="1" dirty="0">
                <a:latin typeface="Arial" pitchFamily="34" charset="0"/>
                <a:ea typeface="+mn-ea"/>
                <a:cs typeface="Arial" pitchFamily="34" charset="0"/>
              </a:rPr>
              <a:t>нормативные правовые акты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z="3400" dirty="0">
                <a:latin typeface="Arial" pitchFamily="34" charset="0"/>
                <a:cs typeface="Arial" pitchFamily="34" charset="0"/>
              </a:rPr>
              <a:t>Постановление Правительства РФ от 05.04.2010 № 215  «Об утверждении Правил подготовки докладов об осуществлении государственного контроля (надзора), муниципального контроля в соответствующих сферах деятельности и об эффективности такого контроля (надзора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)»</a:t>
            </a:r>
          </a:p>
          <a:p>
            <a:endParaRPr lang="ru-RU" sz="3400" dirty="0">
              <a:latin typeface="Arial" pitchFamily="34" charset="0"/>
              <a:cs typeface="Arial" pitchFamily="34" charset="0"/>
            </a:endParaRPr>
          </a:p>
          <a:p>
            <a:r>
              <a:rPr lang="ru-RU" sz="3400" dirty="0">
                <a:latin typeface="Arial" pitchFamily="34" charset="0"/>
                <a:cs typeface="Arial" pitchFamily="34" charset="0"/>
              </a:rPr>
              <a:t>Приказ Росстата от 21.12.2011 № 503  «Об утверждении статистического инструментария для организации Минэкономразвития России федерального статистического наблюдения за осуществлением государственного контроля (надзора) и муниципального контроля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»</a:t>
            </a:r>
          </a:p>
          <a:p>
            <a:endParaRPr lang="ru-RU" sz="3400" dirty="0">
              <a:latin typeface="Arial" pitchFamily="34" charset="0"/>
              <a:cs typeface="Arial" pitchFamily="34" charset="0"/>
            </a:endParaRPr>
          </a:p>
          <a:p>
            <a:r>
              <a:rPr lang="ru-RU" sz="3400" dirty="0">
                <a:latin typeface="Arial" pitchFamily="34" charset="0"/>
                <a:cs typeface="Arial" pitchFamily="34" charset="0"/>
              </a:rPr>
              <a:t>Постановление КМ РТ от 13.08.2011 № 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676 «О </a:t>
            </a:r>
            <a:r>
              <a:rPr lang="ru-RU" sz="3400" dirty="0">
                <a:latin typeface="Arial" pitchFamily="34" charset="0"/>
                <a:cs typeface="Arial" pitchFamily="34" charset="0"/>
              </a:rPr>
              <a:t>подготовке докладов об осуществлении государственного контроля (надзора), муниципального контроля в соответствующих сферах деятельности и об эффективности такого контроля (надзора)».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666D9-5668-4738-B924-EE7E0F9B6329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59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/>
          <p:cNvSpPr txBox="1">
            <a:spLocks/>
          </p:cNvSpPr>
          <p:nvPr/>
        </p:nvSpPr>
        <p:spPr>
          <a:xfrm>
            <a:off x="395536" y="332656"/>
            <a:ext cx="8424936" cy="553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endParaRPr lang="ru-RU" sz="28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Новые подходы к предоставлению отчетов:</a:t>
            </a:r>
          </a:p>
          <a:p>
            <a:pPr algn="ctr">
              <a:buNone/>
            </a:pP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Tx/>
              <a:buChar char="-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завершена работа системы «Мониторинг деятельности контрольно-надзорных органов» (ИС «Мониторинг)</a:t>
            </a:r>
          </a:p>
          <a:p>
            <a:pPr algn="ctr">
              <a:buFontTx/>
              <a:buChar char="-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доклады об осуществлении муниципального контроля и об эффективности такого контроля представляются в ГАС «Управление»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666D9-5668-4738-B924-EE7E0F9B632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001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712968" cy="1224136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 smtClean="0"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 smtClean="0"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 smtClean="0"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 smtClean="0"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latin typeface="Arial" pitchFamily="34" charset="0"/>
                <a:ea typeface="+mn-ea"/>
                <a:cs typeface="Arial" pitchFamily="34" charset="0"/>
              </a:rPr>
              <a:t>Своевременно (до 28.08.2015) </a:t>
            </a:r>
            <a:r>
              <a:rPr lang="ru-RU" sz="2400" b="1" dirty="0" smtClean="0">
                <a:latin typeface="Arial" pitchFamily="34" charset="0"/>
                <a:ea typeface="+mn-ea"/>
                <a:cs typeface="Arial" pitchFamily="34" charset="0"/>
              </a:rPr>
              <a:t>информацию </a:t>
            </a:r>
            <a:r>
              <a:rPr lang="en-US" sz="2400" b="1" dirty="0" smtClean="0"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en-US" sz="2400" b="1" dirty="0" smtClean="0"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400" b="1" dirty="0" smtClean="0">
                <a:latin typeface="Arial" pitchFamily="34" charset="0"/>
                <a:ea typeface="+mn-ea"/>
                <a:cs typeface="Arial" pitchFamily="34" charset="0"/>
              </a:rPr>
              <a:t>по </a:t>
            </a:r>
            <a:r>
              <a:rPr lang="ru-RU" sz="2400" b="1" dirty="0">
                <a:latin typeface="Arial" pitchFamily="34" charset="0"/>
                <a:ea typeface="+mn-ea"/>
                <a:cs typeface="Arial" pitchFamily="34" charset="0"/>
              </a:rPr>
              <a:t>форме 1-контроль </a:t>
            </a:r>
            <a:r>
              <a:rPr lang="ru-RU" sz="2400" b="1" dirty="0" smtClean="0">
                <a:latin typeface="Arial" pitchFamily="34" charset="0"/>
                <a:ea typeface="+mn-ea"/>
                <a:cs typeface="Arial" pitchFamily="34" charset="0"/>
              </a:rPr>
              <a:t>за </a:t>
            </a:r>
            <a:r>
              <a:rPr lang="en-US" sz="2400" b="1" dirty="0">
                <a:latin typeface="Arial" pitchFamily="34" charset="0"/>
                <a:ea typeface="+mn-ea"/>
                <a:cs typeface="Arial" pitchFamily="34" charset="0"/>
              </a:rPr>
              <a:t>I</a:t>
            </a:r>
            <a:r>
              <a:rPr lang="ru-RU" sz="2400" b="1" dirty="0" smtClean="0"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2400" b="1" dirty="0">
                <a:latin typeface="Arial" pitchFamily="34" charset="0"/>
                <a:ea typeface="+mn-ea"/>
                <a:cs typeface="Arial" pitchFamily="34" charset="0"/>
              </a:rPr>
              <a:t>полугодие 2015 года </a:t>
            </a:r>
            <a:r>
              <a:rPr lang="en-US" sz="2400" b="1" dirty="0" smtClean="0"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en-US" sz="2400" b="1" dirty="0" smtClean="0"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400" b="1" dirty="0" smtClean="0">
                <a:latin typeface="Arial" pitchFamily="34" charset="0"/>
                <a:ea typeface="+mn-ea"/>
                <a:cs typeface="Arial" pitchFamily="34" charset="0"/>
              </a:rPr>
              <a:t>внесли </a:t>
            </a:r>
            <a:r>
              <a:rPr lang="ru-RU" sz="2400" b="1" dirty="0">
                <a:latin typeface="Arial" pitchFamily="34" charset="0"/>
                <a:ea typeface="+mn-ea"/>
                <a:cs typeface="Arial" pitchFamily="34" charset="0"/>
              </a:rPr>
              <a:t>в ГАС «Управление»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2060848"/>
            <a:ext cx="67687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Arial" pitchFamily="34" charset="0"/>
                <a:cs typeface="Arial" pitchFamily="34" charset="0"/>
              </a:rPr>
              <a:t>г. Казань</a:t>
            </a:r>
          </a:p>
          <a:p>
            <a:pPr algn="ctr"/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Азнакаевский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Аксубаевский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dirty="0" smtClean="0">
                <a:latin typeface="Arial" pitchFamily="34" charset="0"/>
                <a:cs typeface="Arial" pitchFamily="34" charset="0"/>
              </a:rPr>
              <a:t>Алексеевский</a:t>
            </a:r>
          </a:p>
          <a:p>
            <a:pPr algn="ctr"/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Альметьевский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Буинский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Лаишевский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Нурлатский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Тукаевский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Черемшанский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Чистопольский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районы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37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897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Общий рейтинг Республики Татарстан по Российской Федерации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800" b="1" dirty="0" smtClean="0">
                <a:latin typeface="Arial" pitchFamily="34" charset="0"/>
                <a:cs typeface="Arial" pitchFamily="34" charset="0"/>
              </a:rPr>
            </a:b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по проценту заполнения формы № 1-контроль в ГАС «Управление» по состоянию на 0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.12.2015г. -  </a:t>
            </a:r>
            <a:r>
              <a:rPr lang="ru-RU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n-US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ru-RU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23</a:t>
            </a:r>
            <a:r>
              <a:rPr lang="ru-RU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%</a:t>
            </a:r>
            <a:endParaRPr lang="ru-RU" sz="1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666D9-5668-4738-B924-EE7E0F9B6329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424" y="1609087"/>
            <a:ext cx="8596575" cy="383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872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38138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Arial" pitchFamily="34" charset="0"/>
                <a:ea typeface="+mn-ea"/>
                <a:cs typeface="Arial" pitchFamily="34" charset="0"/>
              </a:rPr>
              <a:t>Не ввели данные </a:t>
            </a:r>
            <a:r>
              <a:rPr lang="ru-RU" sz="2400" b="1" dirty="0" smtClean="0"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ru-RU" sz="2400" b="1" dirty="0" smtClean="0"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400" b="1" dirty="0" smtClean="0">
                <a:latin typeface="Arial" pitchFamily="34" charset="0"/>
                <a:ea typeface="+mn-ea"/>
                <a:cs typeface="Arial" pitchFamily="34" charset="0"/>
              </a:rPr>
              <a:t>в </a:t>
            </a:r>
            <a:r>
              <a:rPr lang="ru-RU" sz="2400" b="1" dirty="0">
                <a:latin typeface="Arial" pitchFamily="34" charset="0"/>
                <a:ea typeface="+mn-ea"/>
                <a:cs typeface="Arial" pitchFamily="34" charset="0"/>
              </a:rPr>
              <a:t>ГАС «Управление» по форме № 1-контроль: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99792" y="1772816"/>
            <a:ext cx="3672408" cy="46805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Актанышский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Атнинский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Зеленодольский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Нижнекамский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Пестречинский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Сармановский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Спасский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Ютазинский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районы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16416" y="6356350"/>
            <a:ext cx="370384" cy="365125"/>
          </a:xfrm>
        </p:spPr>
        <p:txBody>
          <a:bodyPr/>
          <a:lstStyle/>
          <a:p>
            <a:fld id="{F39666D9-5668-4738-B924-EE7E0F9B6329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41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/>
          <p:cNvSpPr txBox="1">
            <a:spLocks/>
          </p:cNvSpPr>
          <p:nvPr/>
        </p:nvSpPr>
        <p:spPr>
          <a:xfrm>
            <a:off x="251520" y="332656"/>
            <a:ext cx="8568952" cy="626469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ru-RU" sz="3000" b="1" dirty="0" smtClean="0">
                <a:latin typeface="Arial" pitchFamily="34" charset="0"/>
                <a:cs typeface="Arial" pitchFamily="34" charset="0"/>
              </a:rPr>
              <a:t>Сроки </a:t>
            </a:r>
            <a:r>
              <a:rPr lang="ru-RU" sz="3000" b="1" dirty="0">
                <a:latin typeface="Arial" pitchFamily="34" charset="0"/>
                <a:cs typeface="Arial" pitchFamily="34" charset="0"/>
              </a:rPr>
              <a:t>представления докладов </a:t>
            </a:r>
            <a:endParaRPr lang="ru-RU" sz="30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3000" b="1" dirty="0" smtClean="0">
                <a:latin typeface="Arial" pitchFamily="34" charset="0"/>
                <a:cs typeface="Arial" pitchFamily="34" charset="0"/>
              </a:rPr>
              <a:t>за </a:t>
            </a:r>
            <a:r>
              <a:rPr lang="ru-RU" sz="3000" b="1" dirty="0">
                <a:latin typeface="Arial" pitchFamily="34" charset="0"/>
                <a:cs typeface="Arial" pitchFamily="34" charset="0"/>
              </a:rPr>
              <a:t>2015 год</a:t>
            </a:r>
          </a:p>
          <a:p>
            <a:pPr algn="ctr">
              <a:buNone/>
            </a:pPr>
            <a:endParaRPr lang="ru-RU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 5 февраля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проекты докладов направляются на согласование в Министерство юстиции Республики Татарстан</a:t>
            </a:r>
          </a:p>
          <a:p>
            <a:pPr algn="ctr"/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 20 февраля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согласованные с Министерством юстиции Республики Татарстан проекты докладов направляются на согласование в Министерство экономики Республики Татарстан</a:t>
            </a:r>
          </a:p>
          <a:p>
            <a:pPr algn="ctr"/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 5 марта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согласованные и подписанные доклады направляются в Министерство экономики Республики Татарстан</a:t>
            </a:r>
          </a:p>
          <a:p>
            <a:pPr algn="ctr"/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 15 марта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доклады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размещаются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органами местного самоуправления в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электронном виде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ГАС «Управление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» и на своих сайтах в сети </a:t>
            </a:r>
            <a:r>
              <a:rPr lang="ru-RU" sz="2800" smtClean="0">
                <a:latin typeface="Arial" pitchFamily="34" charset="0"/>
                <a:cs typeface="Arial" pitchFamily="34" charset="0"/>
              </a:rPr>
              <a:t>«Интернет»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666D9-5668-4738-B924-EE7E0F9B6329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001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/>
          <p:cNvSpPr txBox="1">
            <a:spLocks/>
          </p:cNvSpPr>
          <p:nvPr/>
        </p:nvSpPr>
        <p:spPr>
          <a:xfrm>
            <a:off x="395536" y="332656"/>
            <a:ext cx="8424936" cy="553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Сроки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внесения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сведений </a:t>
            </a:r>
            <a:endParaRPr lang="ru-RU" sz="28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по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форме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1-контроль </a:t>
            </a:r>
          </a:p>
          <a:p>
            <a:pPr algn="ctr">
              <a:buNone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в ГАС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«Управление»</a:t>
            </a:r>
          </a:p>
          <a:p>
            <a:pPr algn="ctr">
              <a:buNone/>
            </a:pPr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 15 января 2016 года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сведения за 2015 год </a:t>
            </a:r>
          </a:p>
          <a:p>
            <a:pPr algn="ctr"/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 15 июля 2016 года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сведения за первое полугодие 2016 года</a:t>
            </a:r>
          </a:p>
          <a:p>
            <a:pPr algn="ctr"/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666D9-5668-4738-B924-EE7E0F9B6329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001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>
                <a:latin typeface="Arial" pitchFamily="34" charset="0"/>
                <a:ea typeface="+mn-ea"/>
                <a:cs typeface="Arial" pitchFamily="34" charset="0"/>
              </a:rPr>
              <a:t>Виды муниципального </a:t>
            </a:r>
            <a:r>
              <a:rPr lang="ru-RU" sz="2700" b="1" dirty="0" smtClean="0">
                <a:latin typeface="Arial" pitchFamily="34" charset="0"/>
                <a:ea typeface="+mn-ea"/>
                <a:cs typeface="Arial" pitchFamily="34" charset="0"/>
              </a:rPr>
              <a:t>контроля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836712"/>
            <a:ext cx="8147248" cy="528945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sz="7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72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7200" dirty="0">
                <a:latin typeface="Arial" pitchFamily="34" charset="0"/>
                <a:cs typeface="Arial" pitchFamily="34" charset="0"/>
              </a:rPr>
              <a:t>. </a:t>
            </a:r>
            <a:r>
              <a:rPr lang="ru-RU" sz="7200" dirty="0" smtClean="0">
                <a:latin typeface="Arial" pitchFamily="34" charset="0"/>
                <a:cs typeface="Arial" pitchFamily="34" charset="0"/>
              </a:rPr>
              <a:t>Земельный  </a:t>
            </a:r>
            <a:r>
              <a:rPr lang="ru-RU" sz="7200" dirty="0">
                <a:latin typeface="Arial" pitchFamily="34" charset="0"/>
                <a:cs typeface="Arial" pitchFamily="34" charset="0"/>
              </a:rPr>
              <a:t>контроль.</a:t>
            </a:r>
            <a:br>
              <a:rPr lang="ru-RU" sz="7200" dirty="0">
                <a:latin typeface="Arial" pitchFamily="34" charset="0"/>
                <a:cs typeface="Arial" pitchFamily="34" charset="0"/>
              </a:rPr>
            </a:br>
            <a:r>
              <a:rPr lang="ru-RU" sz="7200" dirty="0">
                <a:latin typeface="Arial" pitchFamily="34" charset="0"/>
                <a:cs typeface="Arial" pitchFamily="34" charset="0"/>
              </a:rPr>
              <a:t>2. Муниципальный контроль за соблюдением муниципальных НПА в сфере благоустройства.</a:t>
            </a:r>
            <a:br>
              <a:rPr lang="ru-RU" sz="7200" dirty="0">
                <a:latin typeface="Arial" pitchFamily="34" charset="0"/>
                <a:cs typeface="Arial" pitchFamily="34" charset="0"/>
              </a:rPr>
            </a:br>
            <a:r>
              <a:rPr lang="ru-RU" sz="7200" dirty="0">
                <a:latin typeface="Arial" pitchFamily="34" charset="0"/>
                <a:cs typeface="Arial" pitchFamily="34" charset="0"/>
              </a:rPr>
              <a:t>3. Государственный контроль и надзор в области долевого строительства многоквартирных домов и иных объектов </a:t>
            </a:r>
            <a:r>
              <a:rPr lang="ru-RU" sz="7200" dirty="0" smtClean="0">
                <a:latin typeface="Arial" pitchFamily="34" charset="0"/>
                <a:cs typeface="Arial" pitchFamily="34" charset="0"/>
              </a:rPr>
              <a:t>недвижимости.</a:t>
            </a:r>
            <a:r>
              <a:rPr lang="ru-RU" sz="7200" dirty="0">
                <a:latin typeface="Arial" pitchFamily="34" charset="0"/>
                <a:cs typeface="Arial" pitchFamily="34" charset="0"/>
              </a:rPr>
              <a:t/>
            </a:r>
            <a:br>
              <a:rPr lang="ru-RU" sz="7200" dirty="0">
                <a:latin typeface="Arial" pitchFamily="34" charset="0"/>
                <a:cs typeface="Arial" pitchFamily="34" charset="0"/>
              </a:rPr>
            </a:br>
            <a:r>
              <a:rPr lang="ru-RU" sz="7200" dirty="0">
                <a:latin typeface="Arial" pitchFamily="34" charset="0"/>
                <a:cs typeface="Arial" pitchFamily="34" charset="0"/>
              </a:rPr>
              <a:t>4. Муниципальный контроль за исполнением требований муниципальных НПА в области архитектуры и градостроительства в части организации и осуществления охраны и использования объектов культурного наследия местного (муниципального) значения на территории городского округа.</a:t>
            </a:r>
            <a:br>
              <a:rPr lang="ru-RU" sz="7200" dirty="0">
                <a:latin typeface="Arial" pitchFamily="34" charset="0"/>
                <a:cs typeface="Arial" pitchFamily="34" charset="0"/>
              </a:rPr>
            </a:br>
            <a:r>
              <a:rPr lang="ru-RU" sz="7200" dirty="0">
                <a:latin typeface="Arial" pitchFamily="34" charset="0"/>
                <a:cs typeface="Arial" pitchFamily="34" charset="0"/>
              </a:rPr>
              <a:t>5. Муниципальный контроль исполнения НПА в сфере обеспечения сохранности автомобильных дорог местного значения. </a:t>
            </a:r>
            <a:br>
              <a:rPr lang="ru-RU" sz="7200" dirty="0">
                <a:latin typeface="Arial" pitchFamily="34" charset="0"/>
                <a:cs typeface="Arial" pitchFamily="34" charset="0"/>
              </a:rPr>
            </a:br>
            <a:r>
              <a:rPr lang="ru-RU" sz="7200" dirty="0">
                <a:latin typeface="Arial" pitchFamily="34" charset="0"/>
                <a:cs typeface="Arial" pitchFamily="34" charset="0"/>
              </a:rPr>
              <a:t>6. Муниципальный контроль за использованием и охраной недр при добыче общераспространенных полезных ископаемых, а также при строительстве подземных сооружений, не связанных с добычей полезных ископаемых.</a:t>
            </a:r>
            <a:br>
              <a:rPr lang="ru-RU" sz="7200" dirty="0">
                <a:latin typeface="Arial" pitchFamily="34" charset="0"/>
                <a:cs typeface="Arial" pitchFamily="34" charset="0"/>
              </a:rPr>
            </a:br>
            <a:r>
              <a:rPr lang="ru-RU" sz="7200" dirty="0">
                <a:latin typeface="Arial" pitchFamily="34" charset="0"/>
                <a:cs typeface="Arial" pitchFamily="34" charset="0"/>
              </a:rPr>
              <a:t>7. Муниципальный контроль исполнения НПА в сфере распространения наружной рекламы и информации. </a:t>
            </a:r>
            <a:br>
              <a:rPr lang="ru-RU" sz="7200" dirty="0">
                <a:latin typeface="Arial" pitchFamily="34" charset="0"/>
                <a:cs typeface="Arial" pitchFamily="34" charset="0"/>
              </a:rPr>
            </a:br>
            <a:r>
              <a:rPr lang="ru-RU" sz="7200" dirty="0">
                <a:latin typeface="Arial" pitchFamily="34" charset="0"/>
                <a:cs typeface="Arial" pitchFamily="34" charset="0"/>
              </a:rPr>
              <a:t>8. Муниципальный контроль за использованием и сохранностью муниципального жилищного фонда.</a:t>
            </a:r>
            <a:br>
              <a:rPr lang="ru-RU" sz="7200" dirty="0">
                <a:latin typeface="Arial" pitchFamily="34" charset="0"/>
                <a:cs typeface="Arial" pitchFamily="34" charset="0"/>
              </a:rPr>
            </a:br>
            <a:r>
              <a:rPr lang="ru-RU" sz="7200" dirty="0">
                <a:latin typeface="Arial" pitchFamily="34" charset="0"/>
                <a:cs typeface="Arial" pitchFamily="34" charset="0"/>
              </a:rPr>
              <a:t>9. Муниципальный контроль в области розничной продажи алкогольной продукции.</a:t>
            </a:r>
            <a:br>
              <a:rPr lang="ru-RU" sz="7200" dirty="0">
                <a:latin typeface="Arial" pitchFamily="34" charset="0"/>
                <a:cs typeface="Arial" pitchFamily="34" charset="0"/>
              </a:rPr>
            </a:br>
            <a:r>
              <a:rPr lang="ru-RU" sz="7200" dirty="0">
                <a:latin typeface="Arial" pitchFamily="34" charset="0"/>
                <a:cs typeface="Arial" pitchFamily="34" charset="0"/>
              </a:rPr>
              <a:t>10. Муниципальный лесной контроль.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666D9-5668-4738-B924-EE7E0F9B6329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47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349</Words>
  <Application>Microsoft Office PowerPoint</Application>
  <PresentationFormat>Экран (4:3)</PresentationFormat>
  <Paragraphs>85</Paragraphs>
  <Slides>10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Предоставление отчетности по осуществлению муниципального контроля органами местного самоуправления Республики Татарстан </vt:lpstr>
      <vt:lpstr>Регулирующие вопрос  нормативные правовые акты</vt:lpstr>
      <vt:lpstr>Презентация PowerPoint</vt:lpstr>
      <vt:lpstr>    Своевременно (до 28.08.2015) информацию  по форме 1-контроль за I полугодие 2015 года  внесли в ГАС «Управление»</vt:lpstr>
      <vt:lpstr>Общий рейтинг Республики Татарстан по Российской Федерации по проценту заполнения формы № 1-контроль в ГАС «Управление» по состоянию на 09.12.2015г. -  89,23%</vt:lpstr>
      <vt:lpstr>Не ввели данные  в ГАС «Управление» по форме № 1-контроль:</vt:lpstr>
      <vt:lpstr>Презентация PowerPoint</vt:lpstr>
      <vt:lpstr>Презентация PowerPoint</vt:lpstr>
      <vt:lpstr>Виды муниципального контроля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Предоставление показателей по форме федерального статистического наблюдения № 1-контроль «Сведения об осуществлении государственного контроля (надзора) и муниципального контроля» исполнительными органами государственной власти Республики Татарстан и органами местного самоуправления Республики Татарстан в ГАС «Управление»</dc:title>
  <dc:creator>Шарафутдинова Алсу Равилевна</dc:creator>
  <cp:lastModifiedBy>Гергерт</cp:lastModifiedBy>
  <cp:revision>40</cp:revision>
  <cp:lastPrinted>2015-12-09T13:19:45Z</cp:lastPrinted>
  <dcterms:created xsi:type="dcterms:W3CDTF">2015-12-07T07:44:22Z</dcterms:created>
  <dcterms:modified xsi:type="dcterms:W3CDTF">2015-12-10T09:23:03Z</dcterms:modified>
</cp:coreProperties>
</file>